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94677"/>
  </p:normalViewPr>
  <p:slideViewPr>
    <p:cSldViewPr snapToGrid="0">
      <p:cViewPr varScale="1">
        <p:scale>
          <a:sx n="104" d="100"/>
          <a:sy n="104" d="100"/>
        </p:scale>
        <p:origin x="194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AFD53-70EA-364C-BA56-846C504CB291}" type="datetimeFigureOut">
              <a:rPr lang="tr-TR" smtClean="0"/>
              <a:t>8.05.2024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377A6-B568-B244-97D4-E3D7F8811E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144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6377A6-B568-B244-97D4-E3D7F8811E5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478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528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1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0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07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17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66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6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1448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5/8/24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4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5/8/24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81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300/tennis+major+tournament+match+statist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5CC4A7-DB31-37C2-6C45-A7E3B0C39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2013 Grand Slam data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CC3A4E-D7A4-1DCE-6A78-9AB9FA6E5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Önder türe</a:t>
            </a:r>
          </a:p>
        </p:txBody>
      </p:sp>
    </p:spTree>
    <p:extLst>
      <p:ext uri="{BB962C8B-B14F-4D97-AF65-F5344CB8AC3E}">
        <p14:creationId xmlns:p14="http://schemas.microsoft.com/office/powerpoint/2010/main" val="389979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12206" y="1609669"/>
            <a:ext cx="3471453" cy="504099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2056" y="1609668"/>
            <a:ext cx="3471453" cy="5040992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C9A16111-CA6D-CF82-6236-E440993E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549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50705"/>
            <a:ext cx="3471454" cy="503207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5112" y="1655803"/>
            <a:ext cx="3471454" cy="50218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55803"/>
            <a:ext cx="3471454" cy="502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55805"/>
            <a:ext cx="3471454" cy="5021872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5112" y="1655803"/>
            <a:ext cx="3471453" cy="502187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7865" y="1655803"/>
            <a:ext cx="3471454" cy="247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5156DA-2D54-BA62-BCA9-D391CD80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2"/>
          </a:xfrm>
        </p:spPr>
        <p:txBody>
          <a:bodyPr anchor="t">
            <a:normAutofit fontScale="90000"/>
          </a:bodyPr>
          <a:lstStyle/>
          <a:p>
            <a:r>
              <a:rPr lang="tr-TR" sz="4000" dirty="0" err="1"/>
              <a:t>VarIables</a:t>
            </a:r>
            <a:r>
              <a:rPr lang="tr-TR" sz="4000" dirty="0"/>
              <a:t> </a:t>
            </a: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modellıng</a:t>
            </a:r>
            <a:r>
              <a:rPr lang="tr-TR" sz="4000" dirty="0"/>
              <a:t> </a:t>
            </a:r>
            <a:r>
              <a:rPr lang="tr-TR" sz="4000" dirty="0" err="1"/>
              <a:t>part</a:t>
            </a:r>
            <a:endParaRPr lang="tr-T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F0A82F9-34A1-A082-4027-AF1857ECA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7359" y="2304286"/>
                <a:ext cx="3384330" cy="394084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tr-TR" dirty="0"/>
                  <a:t>30 </a:t>
                </a:r>
                <a:r>
                  <a:rPr lang="tr-TR" dirty="0" err="1"/>
                  <a:t>variable</a:t>
                </a:r>
                <a:r>
                  <a:rPr lang="tr-TR" dirty="0"/>
                  <a:t> of 44 </a:t>
                </a:r>
                <a:r>
                  <a:rPr lang="tr-TR" dirty="0" err="1"/>
                  <a:t>variables</a:t>
                </a:r>
                <a:r>
                  <a:rPr lang="tr-TR" dirty="0"/>
                  <a:t> </a:t>
                </a:r>
                <a:r>
                  <a:rPr lang="tr-TR" dirty="0" err="1"/>
                  <a:t>will</a:t>
                </a:r>
                <a:r>
                  <a:rPr lang="tr-TR" dirty="0"/>
                  <a:t> be </a:t>
                </a:r>
                <a:r>
                  <a:rPr lang="tr-TR" dirty="0" err="1"/>
                  <a:t>used</a:t>
                </a:r>
                <a:r>
                  <a:rPr lang="tr-TR" dirty="0"/>
                  <a:t> in </a:t>
                </a:r>
                <a:r>
                  <a:rPr lang="tr-TR" dirty="0" err="1"/>
                  <a:t>modelling</a:t>
                </a:r>
                <a:r>
                  <a:rPr lang="tr-TR" dirty="0"/>
                  <a:t>.</a:t>
                </a:r>
              </a:p>
              <a:p>
                <a:r>
                  <a:rPr lang="tr-TR" dirty="0" err="1"/>
                  <a:t>Additionally</a:t>
                </a:r>
                <a:r>
                  <a:rPr lang="tr-TR" dirty="0"/>
                  <a:t>, </a:t>
                </a:r>
                <a:r>
                  <a:rPr lang="tr-TR" dirty="0" err="1"/>
                  <a:t>new</a:t>
                </a:r>
                <a:r>
                  <a:rPr lang="tr-TR" dirty="0"/>
                  <a:t> </a:t>
                </a:r>
                <a:r>
                  <a:rPr lang="tr-TR" dirty="0" err="1"/>
                  <a:t>parameters</a:t>
                </a:r>
                <a:r>
                  <a:rPr lang="tr-TR" dirty="0"/>
                  <a:t> </a:t>
                </a:r>
                <a:r>
                  <a:rPr lang="tr-TR" dirty="0" err="1"/>
                  <a:t>may</a:t>
                </a:r>
                <a:r>
                  <a:rPr lang="tr-TR" dirty="0"/>
                  <a:t> be </a:t>
                </a:r>
                <a:r>
                  <a:rPr lang="tr-TR" dirty="0" err="1"/>
                  <a:t>created</a:t>
                </a:r>
                <a:r>
                  <a:rPr lang="tr-TR" dirty="0"/>
                  <a:t> </a:t>
                </a:r>
                <a:r>
                  <a:rPr lang="tr-TR" dirty="0" err="1"/>
                  <a:t>from</a:t>
                </a:r>
                <a:r>
                  <a:rPr lang="tr-TR" dirty="0"/>
                  <a:t> </a:t>
                </a:r>
                <a:r>
                  <a:rPr lang="tr-TR" dirty="0" err="1"/>
                  <a:t>those</a:t>
                </a:r>
                <a:r>
                  <a:rPr lang="tr-TR" dirty="0"/>
                  <a:t> </a:t>
                </a:r>
                <a:r>
                  <a:rPr lang="tr-TR" dirty="0" err="1"/>
                  <a:t>variables</a:t>
                </a:r>
                <a:r>
                  <a:rPr lang="tr-TR" dirty="0"/>
                  <a:t> </a:t>
                </a:r>
                <a:r>
                  <a:rPr lang="tr-TR" dirty="0" err="1"/>
                  <a:t>like</a:t>
                </a:r>
                <a:r>
                  <a:rPr lang="tr-TR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𝑇𝑃𝑊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𝐺𝑎𝑚𝑒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𝑣𝑎𝑟𝑖𝑎𝑏𝑙𝑒𝑠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tr-T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𝐴𝐶𝐸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𝐴𝐶𝐸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.2</m:t>
                        </m:r>
                      </m:den>
                    </m:f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5F0A82F9-34A1-A082-4027-AF1857ECA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359" y="2304286"/>
                <a:ext cx="3384330" cy="3940845"/>
              </a:xfrm>
              <a:blipFill>
                <a:blip r:embed="rId2"/>
                <a:stretch>
                  <a:fillRect l="-746" t="-965" r="-97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 descr="metin, yazı tipi, men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429AEE60-124A-F578-E432-8282284D3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" r="5771" b="-1"/>
          <a:stretch/>
        </p:blipFill>
        <p:spPr>
          <a:xfrm>
            <a:off x="4765426" y="241096"/>
            <a:ext cx="6833323" cy="6375807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D5A46A4B-0B37-E671-3518-C70F5EC06973}"/>
              </a:ext>
            </a:extLst>
          </p:cNvPr>
          <p:cNvSpPr/>
          <p:nvPr/>
        </p:nvSpPr>
        <p:spPr>
          <a:xfrm>
            <a:off x="4636008" y="938134"/>
            <a:ext cx="7104888" cy="37253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8A93040-A82F-4549-27D6-C0E1C8B39519}"/>
              </a:ext>
            </a:extLst>
          </p:cNvPr>
          <p:cNvSpPr/>
          <p:nvPr/>
        </p:nvSpPr>
        <p:spPr>
          <a:xfrm>
            <a:off x="4636007" y="6072453"/>
            <a:ext cx="7104888" cy="5444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1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DF9A19-D738-C44A-35C2-B4589498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69759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Possıble</a:t>
            </a:r>
            <a:r>
              <a:rPr lang="tr-TR" dirty="0"/>
              <a:t> </a:t>
            </a:r>
            <a:r>
              <a:rPr lang="tr-TR" dirty="0" err="1"/>
              <a:t>statıstıcal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EB35D7-3F8B-483A-C9FB-FC93CE19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8177"/>
            <a:ext cx="10178322" cy="3593591"/>
          </a:xfrm>
        </p:spPr>
        <p:txBody>
          <a:bodyPr/>
          <a:lstStyle/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pPr lvl="1"/>
            <a:r>
              <a:rPr lang="tr-TR" dirty="0" err="1"/>
              <a:t>It</a:t>
            </a:r>
            <a:r>
              <a:rPr lang="tr-TR" dirty="0"/>
              <a:t> can be </a:t>
            </a:r>
            <a:r>
              <a:rPr lang="tr-TR" dirty="0" err="1"/>
              <a:t>interpretable</a:t>
            </a:r>
            <a:endParaRPr lang="tr-TR" dirty="0"/>
          </a:p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Forests</a:t>
            </a:r>
            <a:endParaRPr lang="tr-TR" dirty="0"/>
          </a:p>
          <a:p>
            <a:pPr lvl="1"/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be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accurate</a:t>
            </a:r>
            <a:r>
              <a:rPr lang="tr-TR" dirty="0"/>
              <a:t>, but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overfitting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23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0C5095-4326-88A8-EBDB-E0F81ED7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tr-TR" sz="4000" dirty="0"/>
              <a:t>Grand </a:t>
            </a:r>
            <a:r>
              <a:rPr lang="tr-TR" sz="4000" dirty="0" err="1"/>
              <a:t>slam</a:t>
            </a:r>
            <a:r>
              <a:rPr lang="tr-TR" sz="4000" dirty="0"/>
              <a:t> data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00B484C-1A23-B3E9-14F9-787B7065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tr-TR" sz="1900" dirty="0"/>
              <a:t>Data is </a:t>
            </a:r>
            <a:r>
              <a:rPr lang="tr-TR" sz="1900" dirty="0" err="1"/>
              <a:t>from</a:t>
            </a:r>
            <a:r>
              <a:rPr lang="tr-TR" sz="1900" dirty="0"/>
              <a:t> </a:t>
            </a:r>
            <a:r>
              <a:rPr lang="tr-TR" sz="1900" dirty="0">
                <a:hlinkClick r:id="rId3"/>
              </a:rPr>
              <a:t>UC Irvine Machine Learning Repository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There</a:t>
            </a:r>
            <a:r>
              <a:rPr lang="tr-TR" sz="1900" dirty="0"/>
              <a:t> is 8 </a:t>
            </a:r>
            <a:r>
              <a:rPr lang="tr-TR" sz="1900" dirty="0" err="1"/>
              <a:t>different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for</a:t>
            </a:r>
            <a:r>
              <a:rPr lang="tr-TR" sz="1900" dirty="0"/>
              <a:t> 4 </a:t>
            </a:r>
            <a:r>
              <a:rPr lang="tr-TR" sz="1900" dirty="0" err="1"/>
              <a:t>different</a:t>
            </a:r>
            <a:r>
              <a:rPr lang="tr-TR" sz="1900" dirty="0"/>
              <a:t> 2013 </a:t>
            </a:r>
            <a:r>
              <a:rPr lang="tr-TR" sz="1900" dirty="0" err="1"/>
              <a:t>grand</a:t>
            </a:r>
            <a:r>
              <a:rPr lang="tr-TR" sz="1900" dirty="0"/>
              <a:t> </a:t>
            </a:r>
            <a:r>
              <a:rPr lang="tr-TR" sz="1900" dirty="0" err="1"/>
              <a:t>slam</a:t>
            </a:r>
            <a:r>
              <a:rPr lang="tr-TR" sz="1900" dirty="0"/>
              <a:t> </a:t>
            </a:r>
            <a:r>
              <a:rPr lang="tr-TR" sz="1900" dirty="0" err="1"/>
              <a:t>group</a:t>
            </a:r>
            <a:r>
              <a:rPr lang="tr-TR" sz="1900" dirty="0"/>
              <a:t> </a:t>
            </a:r>
            <a:r>
              <a:rPr lang="tr-TR" sz="1900" dirty="0" err="1"/>
              <a:t>by</a:t>
            </a:r>
            <a:r>
              <a:rPr lang="tr-TR" sz="1900" dirty="0"/>
              <a:t> </a:t>
            </a:r>
            <a:r>
              <a:rPr lang="tr-TR" sz="1900" dirty="0" err="1"/>
              <a:t>gender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All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have</a:t>
            </a:r>
            <a:r>
              <a:rPr lang="tr-TR" sz="1900" dirty="0"/>
              <a:t> 42 </a:t>
            </a:r>
            <a:r>
              <a:rPr lang="tr-TR" sz="1900" dirty="0" err="1"/>
              <a:t>variable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For</a:t>
            </a:r>
            <a:r>
              <a:rPr lang="tr-TR" sz="1900" dirty="0"/>
              <a:t> </a:t>
            </a:r>
            <a:r>
              <a:rPr lang="tr-TR" sz="1900" dirty="0" err="1"/>
              <a:t>the</a:t>
            </a:r>
            <a:r>
              <a:rPr lang="tr-TR" sz="1900" dirty="0"/>
              <a:t> Project, </a:t>
            </a:r>
            <a:r>
              <a:rPr lang="tr-TR" sz="1900" dirty="0" err="1"/>
              <a:t>all</a:t>
            </a:r>
            <a:r>
              <a:rPr lang="tr-TR" sz="1900" dirty="0"/>
              <a:t> </a:t>
            </a:r>
            <a:r>
              <a:rPr lang="tr-TR" sz="1900" dirty="0" err="1"/>
              <a:t>csv</a:t>
            </a:r>
            <a:r>
              <a:rPr lang="tr-TR" sz="1900" dirty="0"/>
              <a:t> file </a:t>
            </a:r>
            <a:r>
              <a:rPr lang="tr-TR" sz="1900" dirty="0" err="1"/>
              <a:t>combined</a:t>
            </a:r>
            <a:r>
              <a:rPr lang="tr-TR" sz="1900" dirty="0"/>
              <a:t> </a:t>
            </a:r>
            <a:r>
              <a:rPr lang="tr-TR" sz="1900" dirty="0" err="1"/>
              <a:t>and</a:t>
            </a:r>
            <a:r>
              <a:rPr lang="tr-TR" sz="1900" dirty="0"/>
              <a:t> </a:t>
            </a:r>
            <a:r>
              <a:rPr lang="tr-TR" sz="1900" dirty="0" err="1"/>
              <a:t>created</a:t>
            </a:r>
            <a:r>
              <a:rPr lang="tr-TR" sz="1900" dirty="0"/>
              <a:t> </a:t>
            </a:r>
            <a:r>
              <a:rPr lang="tr-TR" sz="1900" dirty="0" err="1"/>
              <a:t>one</a:t>
            </a:r>
            <a:r>
              <a:rPr lang="tr-TR" sz="1900" dirty="0"/>
              <a:t> data </a:t>
            </a:r>
            <a:r>
              <a:rPr lang="tr-TR" sz="1900" dirty="0" err="1"/>
              <a:t>with</a:t>
            </a:r>
            <a:r>
              <a:rPr lang="tr-TR" sz="1900" dirty="0"/>
              <a:t> 2 </a:t>
            </a:r>
            <a:r>
              <a:rPr lang="tr-TR" sz="1900" dirty="0" err="1"/>
              <a:t>more</a:t>
            </a:r>
            <a:r>
              <a:rPr lang="tr-TR" sz="1900" dirty="0"/>
              <a:t> </a:t>
            </a:r>
            <a:r>
              <a:rPr lang="tr-TR" sz="1900" dirty="0" err="1"/>
              <a:t>variables</a:t>
            </a:r>
            <a:r>
              <a:rPr lang="tr-TR" sz="1900" dirty="0"/>
              <a:t> as ’</a:t>
            </a:r>
            <a:r>
              <a:rPr lang="tr-TR" sz="1900" dirty="0" err="1"/>
              <a:t>Tournament</a:t>
            </a:r>
            <a:r>
              <a:rPr lang="tr-TR" sz="1900" dirty="0"/>
              <a:t>’ </a:t>
            </a:r>
            <a:r>
              <a:rPr lang="tr-TR" sz="1900" dirty="0" err="1"/>
              <a:t>and</a:t>
            </a:r>
            <a:r>
              <a:rPr lang="tr-TR" sz="1900" dirty="0"/>
              <a:t> ‘</a:t>
            </a:r>
            <a:r>
              <a:rPr lang="tr-TR" sz="1900" dirty="0" err="1"/>
              <a:t>Gender</a:t>
            </a:r>
            <a:r>
              <a:rPr lang="tr-TR" sz="1900" dirty="0"/>
              <a:t>’</a:t>
            </a:r>
          </a:p>
        </p:txBody>
      </p:sp>
      <p:pic>
        <p:nvPicPr>
          <p:cNvPr id="1026" name="Picture 2" descr="What is a Grand Slam in Tennis? - Pelotista - Best tennis academies">
            <a:extLst>
              <a:ext uri="{FF2B5EF4-FFF2-40B4-BE49-F238E27FC236}">
                <a16:creationId xmlns:a16="http://schemas.microsoft.com/office/drawing/2014/main" id="{9326BC78-E58C-599D-4D61-14E18F8AF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9472" y="1441145"/>
            <a:ext cx="5995465" cy="400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44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5156DA-2D54-BA62-BCA9-D391CD80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812990"/>
          </a:xfrm>
        </p:spPr>
        <p:txBody>
          <a:bodyPr anchor="t">
            <a:normAutofit/>
          </a:bodyPr>
          <a:lstStyle/>
          <a:p>
            <a:r>
              <a:rPr lang="tr-TR" sz="4000" dirty="0" err="1"/>
              <a:t>VarIables</a:t>
            </a:r>
            <a:endParaRPr lang="tr-TR" sz="40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F0A82F9-34A1-A082-4027-AF1857EC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1458097"/>
            <a:ext cx="3384330" cy="4768748"/>
          </a:xfrm>
        </p:spPr>
        <p:txBody>
          <a:bodyPr>
            <a:normAutofit/>
          </a:bodyPr>
          <a:lstStyle/>
          <a:p>
            <a:r>
              <a:rPr lang="tr-TR" dirty="0" err="1"/>
              <a:t>There</a:t>
            </a:r>
            <a:r>
              <a:rPr lang="tr-TR" dirty="0"/>
              <a:t> is 44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dependent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is ‘</a:t>
            </a:r>
            <a:r>
              <a:rPr lang="tr-TR" dirty="0" err="1"/>
              <a:t>Result</a:t>
            </a:r>
            <a:r>
              <a:rPr lang="tr-TR" dirty="0"/>
              <a:t>’</a:t>
            </a:r>
          </a:p>
          <a:p>
            <a:r>
              <a:rPr lang="tr-TR" dirty="0"/>
              <a:t>Data </a:t>
            </a:r>
            <a:r>
              <a:rPr lang="tr-TR" dirty="0" err="1"/>
              <a:t>formed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943 </a:t>
            </a:r>
            <a:r>
              <a:rPr lang="tr-TR" dirty="0" err="1"/>
              <a:t>rows</a:t>
            </a:r>
            <a:r>
              <a:rPr lang="tr-TR" dirty="0"/>
              <a:t>.</a:t>
            </a:r>
          </a:p>
        </p:txBody>
      </p:sp>
      <p:pic>
        <p:nvPicPr>
          <p:cNvPr id="4" name="Resim 3" descr="metin, yazı tipi, men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429AEE60-124A-F578-E432-8282284D3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r="5771" b="-1"/>
          <a:stretch/>
        </p:blipFill>
        <p:spPr>
          <a:xfrm>
            <a:off x="4778815" y="241096"/>
            <a:ext cx="6833323" cy="63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1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0C9F64-9A4F-B4C6-BC55-6A6860701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tr-TR" sz="4400"/>
              <a:t>Aım of the project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5FDECB-6281-2941-B0CB-09B75C20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>
            <a:normAutofit/>
          </a:bodyPr>
          <a:lstStyle/>
          <a:p>
            <a:r>
              <a:rPr lang="tr-TR" dirty="0" err="1"/>
              <a:t>Aim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is </a:t>
            </a:r>
            <a:r>
              <a:rPr lang="tr-TR" dirty="0" err="1"/>
              <a:t>predict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tennis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. </a:t>
            </a:r>
          </a:p>
          <a:p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aim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effective</a:t>
            </a:r>
            <a:r>
              <a:rPr lang="tr-TR" dirty="0"/>
              <a:t> </a:t>
            </a:r>
            <a:r>
              <a:rPr lang="tr-TR" dirty="0" err="1"/>
              <a:t>match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win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how is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tournament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gender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2050" name="Picture 2" descr="Roger Federer Wins 19th Grand Slam, The World Salutes Him | Tennis News">
            <a:extLst>
              <a:ext uri="{FF2B5EF4-FFF2-40B4-BE49-F238E27FC236}">
                <a16:creationId xmlns:a16="http://schemas.microsoft.com/office/drawing/2014/main" id="{97062376-2316-8313-A9DF-0ECAD123A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9" r="11081" b="1"/>
          <a:stretch/>
        </p:blipFill>
        <p:spPr bwMode="auto"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432A62-B48E-05EE-D44F-FECF009C7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51923F8-1824-7A89-1828-03603012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9244"/>
            <a:ext cx="10178322" cy="515274"/>
          </a:xfrm>
        </p:spPr>
        <p:txBody>
          <a:bodyPr/>
          <a:lstStyle/>
          <a:p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5338 NA </a:t>
            </a:r>
            <a:r>
              <a:rPr lang="tr-TR" dirty="0" err="1"/>
              <a:t>value</a:t>
            </a:r>
            <a:r>
              <a:rPr lang="tr-TR" dirty="0"/>
              <a:t>. %12.9 of </a:t>
            </a:r>
            <a:r>
              <a:rPr lang="tr-TR" dirty="0" err="1"/>
              <a:t>observations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NA.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556C13C-34C6-F6EE-7533-8DA4456D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80" y="1874517"/>
            <a:ext cx="3988796" cy="478206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AAC01D9-370B-4381-8BED-D8ECB527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38" y="3593587"/>
            <a:ext cx="1362149" cy="306299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1AF91E1-2603-A4A8-27FF-55EA3CB1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856" y="3593587"/>
            <a:ext cx="2378723" cy="2568621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A55B9489-C2BE-8127-D2A3-D1A1AE98C47B}"/>
              </a:ext>
            </a:extLst>
          </p:cNvPr>
          <p:cNvSpPr txBox="1"/>
          <p:nvPr/>
        </p:nvSpPr>
        <p:spPr>
          <a:xfrm>
            <a:off x="7142038" y="2505670"/>
            <a:ext cx="401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There</a:t>
            </a:r>
            <a:r>
              <a:rPr lang="tr-TR" dirty="0"/>
              <a:t> is a problem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column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writing</a:t>
            </a:r>
            <a:r>
              <a:rPr lang="tr-TR" dirty="0"/>
              <a:t> </a:t>
            </a:r>
            <a:r>
              <a:rPr lang="tr-TR" dirty="0" err="1"/>
              <a:t>names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224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00FA970-39A5-6A50-BB6C-35B58306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366210"/>
            <a:ext cx="9659651" cy="277162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614EACF-B7E3-4350-DEF5-D67A2C40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4137834"/>
            <a:ext cx="7660968" cy="2625421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277AC7E1-0BB4-D79D-D3BA-9B804AF3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F688EF03-4154-50B5-16CA-139D8CFC1AA6}"/>
              </a:ext>
            </a:extLst>
          </p:cNvPr>
          <p:cNvSpPr/>
          <p:nvPr/>
        </p:nvSpPr>
        <p:spPr>
          <a:xfrm>
            <a:off x="8814816" y="1289304"/>
            <a:ext cx="2125506" cy="28485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4D8E0D4-A253-9214-E60F-C07AF6C318D0}"/>
              </a:ext>
            </a:extLst>
          </p:cNvPr>
          <p:cNvSpPr/>
          <p:nvPr/>
        </p:nvSpPr>
        <p:spPr>
          <a:xfrm>
            <a:off x="5969226" y="4067525"/>
            <a:ext cx="2013486" cy="269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91137B38-1C84-D928-050E-68CA1FE7DE7D}"/>
              </a:ext>
            </a:extLst>
          </p:cNvPr>
          <p:cNvSpPr/>
          <p:nvPr/>
        </p:nvSpPr>
        <p:spPr>
          <a:xfrm>
            <a:off x="8412479" y="3790935"/>
            <a:ext cx="451251" cy="276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93C36F59-EF28-EFEC-0DAD-B4BAF7C487CF}"/>
              </a:ext>
            </a:extLst>
          </p:cNvPr>
          <p:cNvSpPr/>
          <p:nvPr/>
        </p:nvSpPr>
        <p:spPr>
          <a:xfrm>
            <a:off x="5576998" y="6401151"/>
            <a:ext cx="451251" cy="2765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3BD09E29-B23F-BBED-CCAA-CE94728B57C2}"/>
              </a:ext>
            </a:extLst>
          </p:cNvPr>
          <p:cNvSpPr/>
          <p:nvPr/>
        </p:nvSpPr>
        <p:spPr>
          <a:xfrm>
            <a:off x="3291840" y="6401151"/>
            <a:ext cx="768096" cy="362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B8E735E3-66C7-52BA-9BEB-6FD27A4BCDB4}"/>
              </a:ext>
            </a:extLst>
          </p:cNvPr>
          <p:cNvSpPr/>
          <p:nvPr/>
        </p:nvSpPr>
        <p:spPr>
          <a:xfrm>
            <a:off x="6028249" y="3763503"/>
            <a:ext cx="763840" cy="362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CB848AC8-803C-F11F-8E6F-75EEAD0D37AA}"/>
              </a:ext>
            </a:extLst>
          </p:cNvPr>
          <p:cNvSpPr/>
          <p:nvPr/>
        </p:nvSpPr>
        <p:spPr>
          <a:xfrm>
            <a:off x="3789136" y="2567550"/>
            <a:ext cx="5025679" cy="3621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B49A2F04-5BA6-5C9F-5738-4988978C5272}"/>
              </a:ext>
            </a:extLst>
          </p:cNvPr>
          <p:cNvSpPr/>
          <p:nvPr/>
        </p:nvSpPr>
        <p:spPr>
          <a:xfrm>
            <a:off x="1251679" y="5279530"/>
            <a:ext cx="4717548" cy="36210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029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C75E4E-B9CA-6C4E-23AD-A1E7A1E8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58" y="1646244"/>
            <a:ext cx="3471454" cy="504099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08" y="1646243"/>
            <a:ext cx="3471454" cy="504099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059" y="1646242"/>
            <a:ext cx="3471454" cy="50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8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46244"/>
            <a:ext cx="3471454" cy="504099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208" y="1646243"/>
            <a:ext cx="3471454" cy="50409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46242"/>
            <a:ext cx="3471454" cy="5040994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1AC18F18-681C-EE12-A083-E27C7588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604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F902440-CE21-6A88-6F55-9C43DB66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2358" y="1646244"/>
            <a:ext cx="3471453" cy="504099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181FA0-BCF6-69AA-5881-A4980A75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2208" y="1646243"/>
            <a:ext cx="3471453" cy="504099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AC9629B-7D97-6742-2201-269B4577A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059" y="1646242"/>
            <a:ext cx="3471453" cy="5040994"/>
          </a:xfrm>
          <a:prstGeom prst="rect">
            <a:avLst/>
          </a:prstGeom>
        </p:spPr>
      </p:pic>
      <p:sp>
        <p:nvSpPr>
          <p:cNvPr id="3" name="Başlık 1">
            <a:extLst>
              <a:ext uri="{FF2B5EF4-FFF2-40B4-BE49-F238E27FC236}">
                <a16:creationId xmlns:a16="http://schemas.microsoft.com/office/drawing/2014/main" id="{3CA91FC6-E53F-8C28-EB10-4D21DC99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2367"/>
          </a:xfrm>
        </p:spPr>
        <p:txBody>
          <a:bodyPr/>
          <a:lstStyle/>
          <a:p>
            <a:r>
              <a:rPr lang="tr-TR" dirty="0" err="1"/>
              <a:t>Summary</a:t>
            </a:r>
            <a:r>
              <a:rPr lang="tr-TR" dirty="0"/>
              <a:t> </a:t>
            </a:r>
            <a:r>
              <a:rPr lang="tr-TR" dirty="0" err="1"/>
              <a:t>statıstıcs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049390"/>
      </p:ext>
    </p:extLst>
  </p:cSld>
  <p:clrMapOvr>
    <a:masterClrMapping/>
  </p:clrMapOvr>
</p:sld>
</file>

<file path=ppt/theme/theme1.xml><?xml version="1.0" encoding="utf-8"?>
<a:theme xmlns:a="http://schemas.openxmlformats.org/drawingml/2006/main" name="Rozet">
  <a:themeElements>
    <a:clrScheme name="Rozet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Rozet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ze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{5E4B1BCC-C12F-9347-B3D4-5DE36248D384}tf10001071</Template>
  <TotalTime>1675</TotalTime>
  <Words>229</Words>
  <Application>Microsoft Macintosh PowerPoint</Application>
  <PresentationFormat>Geniş ekran</PresentationFormat>
  <Paragraphs>34</Paragraphs>
  <Slides>14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Gill Sans MT</vt:lpstr>
      <vt:lpstr>Impact</vt:lpstr>
      <vt:lpstr>Rozet</vt:lpstr>
      <vt:lpstr>2013 Grand Slam data</vt:lpstr>
      <vt:lpstr>Grand slam data</vt:lpstr>
      <vt:lpstr>VarIables</vt:lpstr>
      <vt:lpstr>Aım of the project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Summary statıstıcs</vt:lpstr>
      <vt:lpstr>VarIables For modellıng part</vt:lpstr>
      <vt:lpstr>Possıble statıstıcal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 Grand Slams data</dc:title>
  <dc:creator>önder türe</dc:creator>
  <cp:lastModifiedBy>önder türe</cp:lastModifiedBy>
  <cp:revision>5</cp:revision>
  <dcterms:created xsi:type="dcterms:W3CDTF">2024-05-05T15:49:08Z</dcterms:created>
  <dcterms:modified xsi:type="dcterms:W3CDTF">2024-05-08T13:10:37Z</dcterms:modified>
</cp:coreProperties>
</file>